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8" r:id="rId3"/>
    <p:sldId id="278" r:id="rId4"/>
    <p:sldId id="279" r:id="rId5"/>
    <p:sldId id="264" r:id="rId6"/>
    <p:sldId id="259" r:id="rId7"/>
    <p:sldId id="268" r:id="rId8"/>
    <p:sldId id="265" r:id="rId9"/>
    <p:sldId id="267" r:id="rId10"/>
    <p:sldId id="262" r:id="rId11"/>
    <p:sldId id="260" r:id="rId12"/>
    <p:sldId id="261" r:id="rId13"/>
    <p:sldId id="269" r:id="rId14"/>
    <p:sldId id="270" r:id="rId15"/>
    <p:sldId id="273" r:id="rId16"/>
    <p:sldId id="271" r:id="rId17"/>
    <p:sldId id="272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image" Target="../media/image4.jp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KC Network Programmability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Beyond Your First Playbook</a:t>
            </a:r>
          </a:p>
        </p:txBody>
      </p:sp>
    </p:spTree>
    <p:extLst>
      <p:ext uri="{BB962C8B-B14F-4D97-AF65-F5344CB8AC3E}">
        <p14:creationId xmlns:p14="http://schemas.microsoft.com/office/powerpoint/2010/main" val="10054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7655" y="1534174"/>
            <a:ext cx="7729728" cy="164563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Roles are sets of tasks, variables, and settings that can be applied to specific inventory entries.</a:t>
            </a:r>
          </a:p>
          <a:p>
            <a:r>
              <a:rPr lang="en-US" dirty="0"/>
              <a:t>Ex: nameserver role installs BIND</a:t>
            </a:r>
          </a:p>
          <a:p>
            <a:r>
              <a:rPr lang="en-US" dirty="0"/>
              <a:t>Mixing roles for dependent assignments: common role has sysadmin tools, nameserver role has bind</a:t>
            </a:r>
          </a:p>
          <a:p>
            <a:r>
              <a:rPr lang="en-US" dirty="0"/>
              <a:t>Roles are a great way to create structure and organize assignment within your project.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20610" y="616347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Roles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3998" y="3820294"/>
            <a:ext cx="25372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Inventory</a:t>
            </a:r>
            <a:endParaRPr lang="en-US" dirty="0"/>
          </a:p>
          <a:p>
            <a:pPr algn="ctr"/>
            <a:endParaRPr lang="en-US" b="1" dirty="0"/>
          </a:p>
          <a:p>
            <a:pPr algn="ctr"/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dns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ns1.domain.com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ns2.domain.com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someserver.domain.com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22570" y="3834706"/>
            <a:ext cx="2537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Role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hosts: </a:t>
            </a:r>
            <a:r>
              <a:rPr lang="en-US" dirty="0" err="1">
                <a:latin typeface="Consolas" panose="020B0609020204030204" pitchFamily="49" charset="0"/>
              </a:rPr>
              <a:t>dns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roles: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common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onsolas" panose="020B0609020204030204" pitchFamily="49" charset="0"/>
              </a:rPr>
              <a:t>nameserver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3545" y="4390763"/>
            <a:ext cx="46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9824" y="3820293"/>
            <a:ext cx="4868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Assignment</a:t>
            </a:r>
          </a:p>
          <a:p>
            <a:pPr algn="ctr"/>
            <a:endParaRPr lang="en-US" b="1" dirty="0"/>
          </a:p>
          <a:p>
            <a:r>
              <a:rPr lang="en-US" dirty="0"/>
              <a:t>ns1.domain.com = common AND nameserver</a:t>
            </a:r>
          </a:p>
          <a:p>
            <a:r>
              <a:rPr lang="en-US" dirty="0"/>
              <a:t>ns2.domain.com = common AND nameserver</a:t>
            </a:r>
          </a:p>
          <a:p>
            <a:r>
              <a:rPr lang="en-US" dirty="0"/>
              <a:t>someserver.*       = common AND nameserver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799" y="4390763"/>
            <a:ext cx="46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3279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15" y="1657742"/>
            <a:ext cx="7729728" cy="3101983"/>
          </a:xfrm>
        </p:spPr>
        <p:txBody>
          <a:bodyPr/>
          <a:lstStyle/>
          <a:p>
            <a:r>
              <a:rPr lang="en-US" dirty="0"/>
              <a:t>Tags can be applied at the play level, role level, or task level</a:t>
            </a:r>
          </a:p>
          <a:p>
            <a:r>
              <a:rPr lang="en-US" dirty="0"/>
              <a:t>Limit certain actions to specific tagging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ansible</a:t>
            </a:r>
            <a:r>
              <a:rPr lang="en-US" dirty="0">
                <a:latin typeface="Consolas" panose="020B0609020204030204" pitchFamily="49" charset="0"/>
              </a:rPr>
              <a:t>-playbook --tags $tag</a:t>
            </a:r>
          </a:p>
          <a:p>
            <a:r>
              <a:rPr lang="en-US" dirty="0"/>
              <a:t>Specify multiple tags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20610" y="616347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2170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8757" y="1707169"/>
            <a:ext cx="7729728" cy="1275466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ansible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hosts ns1.homelab.lan –m systemd –a “name=named state=restarted”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ansible</a:t>
            </a:r>
            <a:r>
              <a:rPr lang="en-US" dirty="0">
                <a:latin typeface="Consolas" panose="020B0609020204030204" pitchFamily="49" charset="0"/>
              </a:rPr>
              <a:t>-playbook –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hosts --tags </a:t>
            </a:r>
            <a:r>
              <a:rPr lang="en-US" dirty="0" err="1">
                <a:latin typeface="Consolas" panose="020B0609020204030204" pitchFamily="49" charset="0"/>
              </a:rPr>
              <a:t>rr</a:t>
            </a:r>
            <a:r>
              <a:rPr lang="en-US" dirty="0">
                <a:latin typeface="Consolas" panose="020B0609020204030204" pitchFamily="49" charset="0"/>
              </a:rPr>
              <a:t>-refresh </a:t>
            </a:r>
            <a:r>
              <a:rPr lang="en-US" dirty="0" err="1">
                <a:latin typeface="Consolas" panose="020B0609020204030204" pitchFamily="49" charset="0"/>
              </a:rPr>
              <a:t>site.yml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20610" y="616347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Tags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52" y="3682551"/>
            <a:ext cx="3779357" cy="2478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52060" y="3147927"/>
            <a:ext cx="1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Task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2927" y="3173841"/>
            <a:ext cx="1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47" y="3682551"/>
            <a:ext cx="3835828" cy="24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1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15" y="1657742"/>
            <a:ext cx="7729728" cy="3101983"/>
          </a:xfrm>
        </p:spPr>
        <p:txBody>
          <a:bodyPr/>
          <a:lstStyle/>
          <a:p>
            <a:r>
              <a:rPr lang="en-US" dirty="0"/>
              <a:t>https://galaxy.ansible.com</a:t>
            </a:r>
          </a:p>
          <a:p>
            <a:r>
              <a:rPr lang="en-US" dirty="0"/>
              <a:t>Allows user-created roles and modules to be imported for use.</a:t>
            </a:r>
          </a:p>
          <a:p>
            <a:r>
              <a:rPr lang="en-US" dirty="0"/>
              <a:t>Has tie-ins for issue tracking, </a:t>
            </a:r>
            <a:r>
              <a:rPr lang="en-US" dirty="0" err="1"/>
              <a:t>Github</a:t>
            </a:r>
            <a:r>
              <a:rPr lang="en-US" dirty="0"/>
              <a:t>, build status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20610" y="616347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Ansible</a:t>
            </a:r>
            <a:r>
              <a:rPr lang="en-US" dirty="0"/>
              <a:t> galaxy</a:t>
            </a:r>
          </a:p>
        </p:txBody>
      </p:sp>
    </p:spTree>
    <p:extLst>
      <p:ext uri="{BB962C8B-B14F-4D97-AF65-F5344CB8AC3E}">
        <p14:creationId xmlns:p14="http://schemas.microsoft.com/office/powerpoint/2010/main" val="41452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7702" y="603990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Ex1. Maintaining State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5336" y="1625600"/>
            <a:ext cx="62958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Common Role to All Hosts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Role-specific hosts maintained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Automate </a:t>
            </a:r>
            <a:r>
              <a:rPr lang="en-US" dirty="0" err="1"/>
              <a:t>Ansible</a:t>
            </a:r>
            <a:r>
              <a:rPr lang="en-US" dirty="0"/>
              <a:t> Deployment via </a:t>
            </a:r>
            <a:r>
              <a:rPr lang="en-US" dirty="0" err="1"/>
              <a:t>Ansible</a:t>
            </a:r>
            <a:r>
              <a:rPr lang="en-US" dirty="0"/>
              <a:t> Control Host (ACH)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Key-based authentication for deployments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All updates and control through ACH direction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ACH controls itself</a:t>
            </a:r>
          </a:p>
        </p:txBody>
      </p:sp>
    </p:spTree>
    <p:extLst>
      <p:ext uri="{BB962C8B-B14F-4D97-AF65-F5344CB8AC3E}">
        <p14:creationId xmlns:p14="http://schemas.microsoft.com/office/powerpoint/2010/main" val="24683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7702" y="603990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Maintaining State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1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7702" y="603990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Maintaining State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1120" y="1693949"/>
            <a:ext cx="68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52" y="4538294"/>
            <a:ext cx="4931692" cy="14561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0052" y="4122658"/>
            <a:ext cx="352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Tasks – Handling SSH Keys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52" y="2951326"/>
            <a:ext cx="2619468" cy="112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21543" y="2535690"/>
            <a:ext cx="359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Tasks – Installing Packages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452" y="1800307"/>
            <a:ext cx="4442260" cy="25070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74452" y="1358141"/>
            <a:ext cx="329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Role-Specific – Handling Firewalls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90" y="2212418"/>
            <a:ext cx="2536112" cy="398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2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15" y="1657743"/>
            <a:ext cx="7729728" cy="1094694"/>
          </a:xfrm>
        </p:spPr>
        <p:txBody>
          <a:bodyPr/>
          <a:lstStyle/>
          <a:p>
            <a:r>
              <a:rPr lang="en-US" dirty="0"/>
              <a:t>Take traditional script-based and manual deployment process and automate it</a:t>
            </a:r>
          </a:p>
          <a:p>
            <a:r>
              <a:rPr lang="en-US" dirty="0"/>
              <a:t>Easy-to-use, </a:t>
            </a:r>
            <a:r>
              <a:rPr lang="en-US" dirty="0" err="1"/>
              <a:t>oneshot</a:t>
            </a:r>
            <a:r>
              <a:rPr lang="en-US" dirty="0"/>
              <a:t> playbook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20610" y="616347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ex2.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947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63439" y="1705172"/>
            <a:ext cx="4271771" cy="310198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Specify Build </a:t>
            </a:r>
            <a:r>
              <a:rPr lang="en-US" dirty="0" err="1"/>
              <a:t>Vars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script to fire a </a:t>
            </a:r>
            <a:r>
              <a:rPr lang="en-US" dirty="0" err="1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build</a:t>
            </a:r>
            <a:r>
              <a:rPr lang="en-US" dirty="0"/>
              <a:t> command.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Export Running Container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Destroy Container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2134" y="1705172"/>
            <a:ext cx="4270247" cy="310198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Specify build </a:t>
            </a:r>
            <a:r>
              <a:rPr lang="en-US" dirty="0" err="1"/>
              <a:t>vars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 err="1">
                <a:latin typeface="Consolas" panose="020B0609020204030204" pitchFamily="49" charset="0"/>
              </a:rPr>
              <a:t>ansible</a:t>
            </a:r>
            <a:r>
              <a:rPr lang="en-US" dirty="0">
                <a:latin typeface="Consolas" panose="020B0609020204030204" pitchFamily="49" charset="0"/>
              </a:rPr>
              <a:t>-playbook </a:t>
            </a:r>
            <a:r>
              <a:rPr lang="en-US" dirty="0" err="1">
                <a:latin typeface="Consolas" panose="020B0609020204030204" pitchFamily="49" charset="0"/>
              </a:rPr>
              <a:t>site.yml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20610" y="616347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ex2. Docker containers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34" y="4366076"/>
            <a:ext cx="4476980" cy="977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867" y="4318179"/>
            <a:ext cx="518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run –</a:t>
            </a:r>
            <a:r>
              <a:rPr lang="en-US" dirty="0" err="1">
                <a:latin typeface="Consolas" panose="020B0609020204030204" pitchFamily="49" charset="0"/>
              </a:rPr>
              <a:t>itd</a:t>
            </a:r>
            <a:r>
              <a:rPr lang="en-US" dirty="0">
                <a:latin typeface="Consolas" panose="020B0609020204030204" pitchFamily="49" charset="0"/>
              </a:rPr>
              <a:t> registry.access.redhat.com/rhel7.3:7.3-66 &amp;&amp; </a:t>
            </a:r>
            <a:r>
              <a:rPr lang="en-US" dirty="0" err="1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build . &amp;&amp; </a:t>
            </a:r>
            <a:r>
              <a:rPr lang="en-US" dirty="0" err="1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export test –o </a:t>
            </a:r>
            <a:r>
              <a:rPr lang="en-US" dirty="0" err="1">
                <a:latin typeface="Consolas" panose="020B0609020204030204" pitchFamily="49" charset="0"/>
              </a:rPr>
              <a:t>test.build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3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328" y="1567126"/>
            <a:ext cx="7202664" cy="5073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Patrick Kuny</a:t>
            </a:r>
          </a:p>
          <a:p>
            <a:endParaRPr lang="en-US" dirty="0"/>
          </a:p>
          <a:p>
            <a:r>
              <a:rPr lang="en-US" dirty="0"/>
              <a:t>System Engineer on Cerner’s </a:t>
            </a:r>
            <a:r>
              <a:rPr lang="en-US" dirty="0" err="1"/>
              <a:t>DeviceWorks</a:t>
            </a:r>
            <a:r>
              <a:rPr lang="en-US" dirty="0"/>
              <a:t> Technology Architecture Team</a:t>
            </a:r>
          </a:p>
          <a:p>
            <a:endParaRPr lang="en-US" dirty="0"/>
          </a:p>
          <a:p>
            <a:r>
              <a:rPr lang="en-US" dirty="0"/>
              <a:t>Apprentice with Fedora Project’s Infrastructure Team  </a:t>
            </a:r>
          </a:p>
          <a:p>
            <a:endParaRPr lang="en-US" dirty="0"/>
          </a:p>
          <a:p>
            <a:r>
              <a:rPr lang="en-US" dirty="0"/>
              <a:t>Linux Systems Administrator for the National Speleological Society</a:t>
            </a:r>
          </a:p>
          <a:p>
            <a:endParaRPr lang="en-US" dirty="0"/>
          </a:p>
          <a:p>
            <a:pPr marL="228600" lvl="1" indent="0" algn="r">
              <a:buNone/>
            </a:pPr>
            <a:r>
              <a:rPr lang="en-US" dirty="0"/>
              <a:t>						                 </a:t>
            </a:r>
            <a:r>
              <a:rPr lang="en-US" sz="1800" dirty="0" err="1"/>
              <a:t>pmkuny</a:t>
            </a:r>
            <a:endParaRPr lang="en-US" sz="1800" dirty="0"/>
          </a:p>
          <a:p>
            <a:pPr marL="0" indent="0" algn="r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000" r="94000">
                        <a14:foregroundMark x1="5000" y1="71000" x2="5000" y2="71000"/>
                        <a14:foregroundMark x1="94000" y1="71000" x2="94000" y2="7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118" y="3655835"/>
            <a:ext cx="849800" cy="849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120" l="0" r="98297">
                        <a14:foregroundMark x1="24574" y1="60902" x2="24574" y2="60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7992" y="2251156"/>
            <a:ext cx="974878" cy="630943"/>
          </a:xfrm>
          <a:prstGeom prst="rect">
            <a:avLst/>
          </a:prstGeom>
        </p:spPr>
      </p:pic>
      <p:pic>
        <p:nvPicPr>
          <p:cNvPr id="1030" name="Picture 6" descr="https://assets-cdn.github.com/images/modules/open_graph/github-mark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6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971" y="4688789"/>
            <a:ext cx="1124918" cy="5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20610" y="616347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$ </a:t>
            </a:r>
            <a:r>
              <a:rPr lang="en-US" dirty="0" err="1"/>
              <a:t>Whoami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t="7543" b="31258"/>
          <a:stretch/>
        </p:blipFill>
        <p:spPr>
          <a:xfrm>
            <a:off x="9583166" y="1367249"/>
            <a:ext cx="759705" cy="69961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1726" y="3025969"/>
            <a:ext cx="602492" cy="6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8757" y="1566626"/>
            <a:ext cx="7729728" cy="3101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Configuration Management: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Describes a system’s end state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Describes how a system should look, not how it gets there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Abstraction of lower-level tools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Universally-understood languages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Infrastructure as Code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Ansible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Chef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Puppet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SaltStack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20610" y="616347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116999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8757" y="1742117"/>
            <a:ext cx="7729728" cy="3101983"/>
          </a:xfrm>
        </p:spPr>
        <p:txBody>
          <a:bodyPr/>
          <a:lstStyle/>
          <a:p>
            <a:pPr>
              <a:buFontTx/>
              <a:buChar char="-"/>
            </a:pPr>
            <a:r>
              <a:rPr lang="en-US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Agentless”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Talks to network devices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Community Support and Vendor Support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Support for various platforms (Juniper, Cisco IOS, F5)</a:t>
            </a: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20610" y="616347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0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085" y="1401025"/>
            <a:ext cx="7729728" cy="9634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Playbooks are groups of “plays” which describe hosts, tasks, variables, and roles.</a:t>
            </a:r>
          </a:p>
          <a:p>
            <a:r>
              <a:rPr lang="en-US" dirty="0"/>
              <a:t>Ex: </a:t>
            </a:r>
            <a:r>
              <a:rPr lang="en-US" dirty="0" err="1">
                <a:latin typeface="Consolas" panose="020B0609020204030204" pitchFamily="49" charset="0"/>
              </a:rPr>
              <a:t>ansible_oneshot_workstation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15" y="2447357"/>
            <a:ext cx="7440063" cy="402963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27702" y="603990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playbooks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4605" y="4769708"/>
            <a:ext cx="5296930" cy="205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2247" y="4702866"/>
            <a:ext cx="5902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70A9"/>
                </a:solidFill>
                <a:latin typeface="Consolas" panose="020B0609020204030204" pitchFamily="49" charset="0"/>
              </a:rPr>
              <a:t>https://path.to.repo/{{item}}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7701" y="5551476"/>
            <a:ext cx="2202179" cy="29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69040" y="4702866"/>
            <a:ext cx="2202179" cy="29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7701" y="5468628"/>
            <a:ext cx="5902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70A9"/>
                </a:solidFill>
                <a:latin typeface="Consolas" panose="020B0609020204030204" pitchFamily="49" charset="0"/>
              </a:rPr>
              <a:t>rhel_7.3_packages1.repo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7700" y="5648341"/>
            <a:ext cx="5902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70A9"/>
                </a:solidFill>
                <a:latin typeface="Consolas" panose="020B0609020204030204" pitchFamily="49" charset="0"/>
              </a:rPr>
              <a:t>rhel_7.3_packages2.repo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72247" y="6252519"/>
            <a:ext cx="3752337" cy="224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95430" y="6203649"/>
            <a:ext cx="5902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70A9"/>
                </a:solidFill>
                <a:latin typeface="Consolas" panose="020B0609020204030204" pitchFamily="49" charset="0"/>
              </a:rPr>
              <a:t>https://path.to.docker.repo</a:t>
            </a:r>
          </a:p>
        </p:txBody>
      </p:sp>
    </p:spTree>
    <p:extLst>
      <p:ext uri="{BB962C8B-B14F-4D97-AF65-F5344CB8AC3E}">
        <p14:creationId xmlns:p14="http://schemas.microsoft.com/office/powerpoint/2010/main" val="239837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5849" y="1575363"/>
            <a:ext cx="7729728" cy="13655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Inventories define groups of nodes</a:t>
            </a:r>
          </a:p>
          <a:p>
            <a:r>
              <a:rPr lang="en-US" dirty="0"/>
              <a:t>Group name can be used to identify</a:t>
            </a:r>
          </a:p>
          <a:p>
            <a:r>
              <a:rPr lang="en-US" dirty="0"/>
              <a:t>Specific inventories can be used for specific playbooks to run against.</a:t>
            </a:r>
          </a:p>
          <a:p>
            <a:r>
              <a:rPr lang="en-US" dirty="0"/>
              <a:t>Doesn’t have to follow “logical” groupings (e.g. uncommon names)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27702" y="603990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inventories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6238" y="3591893"/>
            <a:ext cx="253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[web]</a:t>
            </a:r>
          </a:p>
          <a:p>
            <a:pPr algn="ctr"/>
            <a:r>
              <a:rPr lang="en-US" dirty="0"/>
              <a:t>web1.domain.com</a:t>
            </a:r>
          </a:p>
          <a:p>
            <a:pPr algn="ctr"/>
            <a:r>
              <a:rPr lang="en-US" dirty="0"/>
              <a:t>web2.domain.com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93492" y="3591893"/>
            <a:ext cx="253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[backups]</a:t>
            </a:r>
          </a:p>
          <a:p>
            <a:pPr algn="ctr"/>
            <a:r>
              <a:rPr lang="en-US" dirty="0"/>
              <a:t>bk1-push.domain.com</a:t>
            </a:r>
          </a:p>
          <a:p>
            <a:pPr algn="ctr"/>
            <a:r>
              <a:rPr lang="en-US" dirty="0"/>
              <a:t>bk2.domain.com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984" y="3342890"/>
            <a:ext cx="2537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 err="1"/>
              <a:t>dns</a:t>
            </a:r>
            <a:r>
              <a:rPr lang="en-US" dirty="0"/>
              <a:t>]</a:t>
            </a:r>
          </a:p>
          <a:p>
            <a:pPr algn="ctr"/>
            <a:r>
              <a:rPr lang="en-US" dirty="0"/>
              <a:t>ns1.domain.com</a:t>
            </a:r>
          </a:p>
          <a:p>
            <a:pPr algn="ctr"/>
            <a:r>
              <a:rPr lang="en-US" dirty="0"/>
              <a:t>ns2.domain.com</a:t>
            </a:r>
          </a:p>
          <a:p>
            <a:pPr algn="ctr"/>
            <a:r>
              <a:rPr lang="en-US" dirty="0"/>
              <a:t>someserver.domain.com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6563" y="3591893"/>
            <a:ext cx="253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[infra]</a:t>
            </a:r>
          </a:p>
          <a:p>
            <a:pPr algn="ctr"/>
            <a:r>
              <a:rPr lang="en-US" dirty="0"/>
              <a:t>web1.domain.com</a:t>
            </a:r>
          </a:p>
          <a:p>
            <a:pPr algn="ctr"/>
            <a:r>
              <a:rPr lang="en-US" dirty="0"/>
              <a:t>ns1.domain.com</a:t>
            </a:r>
          </a:p>
        </p:txBody>
      </p:sp>
    </p:spTree>
    <p:extLst>
      <p:ext uri="{BB962C8B-B14F-4D97-AF65-F5344CB8AC3E}">
        <p14:creationId xmlns:p14="http://schemas.microsoft.com/office/powerpoint/2010/main" val="30243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5849" y="1575363"/>
            <a:ext cx="7729728" cy="1365545"/>
          </a:xfrm>
        </p:spPr>
        <p:txBody>
          <a:bodyPr>
            <a:normAutofit/>
          </a:bodyPr>
          <a:lstStyle/>
          <a:p>
            <a:r>
              <a:rPr lang="en-US" dirty="0"/>
              <a:t>Fact-Gathering used to determine node state</a:t>
            </a:r>
          </a:p>
          <a:p>
            <a:r>
              <a:rPr lang="en-US" dirty="0"/>
              <a:t>Populates variables that can be used later</a:t>
            </a:r>
          </a:p>
          <a:p>
            <a:r>
              <a:rPr lang="en-US" dirty="0"/>
              <a:t>Can be forced to refresh node state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27702" y="603990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gathering facts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49" y="3261974"/>
            <a:ext cx="6176733" cy="20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736" y="1511208"/>
            <a:ext cx="7729728" cy="13151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Generally contained within a </a:t>
            </a:r>
            <a:r>
              <a:rPr lang="en-US" dirty="0" err="1"/>
              <a:t>vars</a:t>
            </a:r>
            <a:r>
              <a:rPr lang="en-US" dirty="0"/>
              <a:t>/ directory in role</a:t>
            </a:r>
          </a:p>
          <a:p>
            <a:r>
              <a:rPr lang="en-US" dirty="0"/>
              <a:t>Can be referenced using double brackets {{ </a:t>
            </a:r>
            <a:r>
              <a:rPr lang="en-US" dirty="0" err="1"/>
              <a:t>my_variable</a:t>
            </a:r>
            <a:r>
              <a:rPr lang="en-US" dirty="0"/>
              <a:t> }}</a:t>
            </a:r>
          </a:p>
          <a:p>
            <a:r>
              <a:rPr lang="en-US" dirty="0"/>
              <a:t>Helpful for referencing in Jinja2 templates</a:t>
            </a:r>
          </a:p>
          <a:p>
            <a:r>
              <a:rPr lang="en-US" dirty="0"/>
              <a:t>Can be included in the task level by </a:t>
            </a:r>
            <a:r>
              <a:rPr lang="en-US" dirty="0" err="1"/>
              <a:t>include_vars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7702" y="603990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1471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7" y="3177348"/>
            <a:ext cx="8270120" cy="2752628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7" idx="1"/>
          </p:cNvCxnSpPr>
          <p:nvPr/>
        </p:nvCxnSpPr>
        <p:spPr>
          <a:xfrm flipH="1">
            <a:off x="5726547" y="2940024"/>
            <a:ext cx="2899696" cy="708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8" idx="1"/>
          </p:cNvCxnSpPr>
          <p:nvPr/>
        </p:nvCxnSpPr>
        <p:spPr>
          <a:xfrm flipH="1">
            <a:off x="5352475" y="4110182"/>
            <a:ext cx="3887987" cy="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8626243" y="2702699"/>
            <a:ext cx="3121825" cy="47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Facts-Gathered Variable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240462" y="3872857"/>
            <a:ext cx="3121825" cy="474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User-Defined Variable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80" y="1385057"/>
            <a:ext cx="3313293" cy="13176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1380" y="350982"/>
            <a:ext cx="7497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/roles/nameserver/</a:t>
            </a:r>
            <a:r>
              <a:rPr lang="en-US" b="1" dirty="0" err="1"/>
              <a:t>vars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 err="1"/>
              <a:t>main.yml</a:t>
            </a:r>
            <a:r>
              <a:rPr lang="en-US" dirty="0"/>
              <a:t>                                                  </a:t>
            </a:r>
            <a:r>
              <a:rPr lang="en-US" dirty="0" err="1"/>
              <a:t>packages.yml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784" y="1385057"/>
            <a:ext cx="2805305" cy="131764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52475" y="274102"/>
            <a:ext cx="5986023" cy="556198"/>
          </a:xfrm>
        </p:spPr>
        <p:txBody>
          <a:bodyPr>
            <a:normAutofit fontScale="90000"/>
          </a:bodyPr>
          <a:lstStyle/>
          <a:p>
            <a:r>
              <a:rPr lang="en-US" dirty="0"/>
              <a:t>Variables Example</a:t>
            </a:r>
          </a:p>
        </p:txBody>
      </p:sp>
    </p:spTree>
    <p:extLst>
      <p:ext uri="{BB962C8B-B14F-4D97-AF65-F5344CB8AC3E}">
        <p14:creationId xmlns:p14="http://schemas.microsoft.com/office/powerpoint/2010/main" val="245723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1337</TotalTime>
  <Words>553</Words>
  <Application>Microsoft Macintosh PowerPoint</Application>
  <PresentationFormat>Widescreen</PresentationFormat>
  <Paragraphs>136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Consolas</vt:lpstr>
      <vt:lpstr>Gill Sans MT</vt:lpstr>
      <vt:lpstr>Arial</vt:lpstr>
      <vt:lpstr>Parcel</vt:lpstr>
      <vt:lpstr>KC Network Programmability </vt:lpstr>
      <vt:lpstr>$ Whoami</vt:lpstr>
      <vt:lpstr>Configuration Management</vt:lpstr>
      <vt:lpstr>Ansible</vt:lpstr>
      <vt:lpstr>playbooks</vt:lpstr>
      <vt:lpstr>inventories</vt:lpstr>
      <vt:lpstr>gathering facts</vt:lpstr>
      <vt:lpstr>variables</vt:lpstr>
      <vt:lpstr>Variables Example</vt:lpstr>
      <vt:lpstr>Roles</vt:lpstr>
      <vt:lpstr>Tags</vt:lpstr>
      <vt:lpstr>Tags example</vt:lpstr>
      <vt:lpstr>Ansible galaxy</vt:lpstr>
      <vt:lpstr>Ex1. Maintaining State</vt:lpstr>
      <vt:lpstr>Maintaining State (Cont)</vt:lpstr>
      <vt:lpstr>PowerPoint Presentation</vt:lpstr>
      <vt:lpstr>Maintaining State (Cont)</vt:lpstr>
      <vt:lpstr>ex2. Docker containers</vt:lpstr>
      <vt:lpstr>ex2. Docker containers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KC NETWOrk programmability</dc:title>
  <dc:creator>Kuny,Patrick</dc:creator>
  <cp:lastModifiedBy>Starr,Russ</cp:lastModifiedBy>
  <cp:revision>47</cp:revision>
  <dcterms:created xsi:type="dcterms:W3CDTF">2017-08-16T16:38:56Z</dcterms:created>
  <dcterms:modified xsi:type="dcterms:W3CDTF">2017-09-13T15:44:47Z</dcterms:modified>
</cp:coreProperties>
</file>